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5"/>
  </p:notesMasterIdLst>
  <p:sldIdLst>
    <p:sldId id="503" r:id="rId2"/>
    <p:sldId id="258" r:id="rId3"/>
    <p:sldId id="3884" r:id="rId4"/>
    <p:sldId id="3911" r:id="rId5"/>
    <p:sldId id="3912" r:id="rId6"/>
    <p:sldId id="3935" r:id="rId7"/>
    <p:sldId id="3936" r:id="rId8"/>
    <p:sldId id="3937" r:id="rId9"/>
    <p:sldId id="3938" r:id="rId10"/>
    <p:sldId id="3939" r:id="rId11"/>
    <p:sldId id="3929" r:id="rId12"/>
    <p:sldId id="3928" r:id="rId13"/>
    <p:sldId id="269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odore Foglietta" initials="TF" lastIdx="4" clrIdx="0">
    <p:extLst>
      <p:ext uri="{19B8F6BF-5375-455C-9EA6-DF929625EA0E}">
        <p15:presenceInfo xmlns:p15="http://schemas.microsoft.com/office/powerpoint/2012/main" userId="S::tfoglietta@centuryeng.com::d7365b8f-f4f9-41ed-9ec8-059432c26a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34F"/>
    <a:srgbClr val="E29D3E"/>
    <a:srgbClr val="000000"/>
    <a:srgbClr val="1287C3"/>
    <a:srgbClr val="003C71"/>
    <a:srgbClr val="002060"/>
    <a:srgbClr val="FFFFFF"/>
    <a:srgbClr val="4472C4"/>
    <a:srgbClr val="6AFF42"/>
    <a:srgbClr val="06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1" autoAdjust="0"/>
  </p:normalViewPr>
  <p:slideViewPr>
    <p:cSldViewPr snapToGrid="0">
      <p:cViewPr varScale="1">
        <p:scale>
          <a:sx n="76" d="100"/>
          <a:sy n="76" d="100"/>
        </p:scale>
        <p:origin x="93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60BDA79-7BDA-4028-8E17-98D7EA8DAE26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4BC436C-58A0-46D5-85F7-9FCA53A5B7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4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A5F5D-2054-42D6-8E0C-2042D05F6F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DD7365F-4E67-5E27-4F5B-61566F71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2" y="4778831"/>
            <a:ext cx="1614011" cy="502161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8CBF13B5-6436-73D0-EC6A-3BB6F916DE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" y="4244853"/>
            <a:ext cx="1602911" cy="46598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84600C6-F46F-87E3-5E2A-64BF0CAE0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992"/>
            <a:ext cx="1257959" cy="533978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BE47E758-BF86-79E5-3AFF-1A95675A3B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" y="5830808"/>
            <a:ext cx="1150181" cy="481375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7ACDEDE9-55BD-191F-51FE-EBCEC1899E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82" y="6226458"/>
            <a:ext cx="2999146" cy="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5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4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4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30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4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57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5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8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  <a:prstGeom prst="rect">
            <a:avLst/>
          </a:prstGeo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7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9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9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4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3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4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9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D67FD0-E376-434E-8082-2F8621CD497D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1E90BD-0F01-4876-99ED-A4695A72E9C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0BBE6C-0759-416D-B7BE-5029D881084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5182" y="6227527"/>
            <a:ext cx="1969423" cy="612739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AD6AD220-496B-424D-B6AB-3A4902CCFA7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274961"/>
            <a:ext cx="2329133" cy="67711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E55641E-9E2D-442A-82CC-AD5B22E2160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3" y="6071298"/>
            <a:ext cx="1811556" cy="768968"/>
          </a:xfrm>
          <a:prstGeom prst="rect">
            <a:avLst/>
          </a:prstGeom>
        </p:spPr>
      </p:pic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87C663D2-F37B-45E9-B5FC-85F887FEDB7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13" y="6185153"/>
            <a:ext cx="1402334" cy="586906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93AF5C13-ADAF-4F8E-BB7A-0F7A8EAA4C5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547" y="6048105"/>
            <a:ext cx="3565091" cy="8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hyperlink" Target="https://deldot.gov/projects/Studies/dafb/index.s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png"/><Relationship Id="rId5" Type="http://schemas.openxmlformats.org/officeDocument/2006/relationships/hyperlink" Target="https://nam11.safelinks.protection.outlook.com/?url=https%3A%2F%2Fcenturyeng.maps.arcgis.com%2Fapps%2Fwebappviewer3d%2Findex.html%3Fid%3Dca47f7ea440448e19a75626e5be9fbc2&amp;data=05%7C01%7Csmarichicgoudy%40centuryeng.com%7C992c57ab3b174d60157708da32b9c4a9%7C9723405d527645d6b73ee26f0da1202f%7C1%7C0%7C637878070697573056%7CUnknown%7CTWFpbGZsb3d8eyJWIjoiMC4wLjAwMDAiLCJQIjoiV2luMzIiLCJBTiI6Ik1haWwiLCJXVCI6Mn0%3D%7C3000%7C%7C%7C&amp;sdata=0FvbwcmtfmJ99J2ejtAOiGySsCJzQyDrpePXDZLHuKc%3D&amp;reserved=0" TargetMode="External"/><Relationship Id="rId4" Type="http://schemas.openxmlformats.org/officeDocument/2006/relationships/hyperlink" Target="https://deldot.gov/projects/Studies/dafb/index.s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hyperlink" Target="https://deldot.gov/projects/Studies/dafb/index.s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hyperlink" Target="https://deldot.gov/projects/Studies/dafb/index.s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eldot.gov/projects/Studies/dafb/index.s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hyperlink" Target="https://deldot.gov/projects/Studies/dafb/index.shtml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hyperlink" Target="https://deldot.gov/projects/Studies/dafb/index.shtml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deldot.gov/projects/Studies/dafb/index.s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hyperlink" Target="https://deldot.gov/projects/Studies/dafb/index.s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hyperlink" Target="https://deldot.gov/projects/Studies/dafb/index.s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hyperlink" Target="https://deldot.gov/projects/Studies/dafb/index.s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hyperlink" Target="https://deldot.gov/projects/Studies/dafb/index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117E03E-6E2F-4FC6-B4BA-BAD99ADECA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6" b="11729"/>
          <a:stretch/>
        </p:blipFill>
        <p:spPr>
          <a:xfrm>
            <a:off x="5511646" y="508001"/>
            <a:ext cx="6366592" cy="478398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2311B43-7A63-4573-B8CE-3BD831856D1B}"/>
              </a:ext>
            </a:extLst>
          </p:cNvPr>
          <p:cNvSpPr txBox="1">
            <a:spLocks/>
          </p:cNvSpPr>
          <p:nvPr/>
        </p:nvSpPr>
        <p:spPr>
          <a:xfrm>
            <a:off x="1133828" y="3273346"/>
            <a:ext cx="4223553" cy="16605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DAFB Compatible Use Study –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Borrow Pit Interactive Planning Session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914CE2-842D-40FB-9EA4-E9643DB1F631}"/>
              </a:ext>
            </a:extLst>
          </p:cNvPr>
          <p:cNvSpPr txBox="1">
            <a:spLocks/>
          </p:cNvSpPr>
          <p:nvPr/>
        </p:nvSpPr>
        <p:spPr>
          <a:xfrm>
            <a:off x="1307224" y="5428956"/>
            <a:ext cx="3876759" cy="7363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4, 2022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132D486-9FC6-4D3A-B799-F5CA025E4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84" y="992945"/>
            <a:ext cx="2414243" cy="23242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C88694D8-F981-3E15-DA91-621B3BD7C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675" y="508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3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0">
        <p:fade/>
      </p:transition>
    </mc:Choice>
    <mc:Fallback>
      <p:transition spd="med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2C57-26F2-9094-0F58-C782F12F6C69}"/>
              </a:ext>
            </a:extLst>
          </p:cNvPr>
          <p:cNvSpPr txBox="1"/>
          <p:nvPr/>
        </p:nvSpPr>
        <p:spPr>
          <a:xfrm>
            <a:off x="2019300" y="0"/>
            <a:ext cx="1017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Additional Ideas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D24DF-D71E-0300-2720-63326B96502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FC87F-5829-95FA-46CB-83902183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27" y="577368"/>
            <a:ext cx="8439150" cy="5857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08238-5D65-BF53-BA0A-2783F5CA3DEF}"/>
              </a:ext>
            </a:extLst>
          </p:cNvPr>
          <p:cNvSpPr txBox="1"/>
          <p:nvPr/>
        </p:nvSpPr>
        <p:spPr>
          <a:xfrm>
            <a:off x="8823489" y="2589172"/>
            <a:ext cx="3368510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Pros/Cons/Compliance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Maintenance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Funding opportunities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Mechanisms to implement ideas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Prioritization</a:t>
            </a: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19FFC1AA-AB01-AC49-0B03-5872C553F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247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5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000">
        <p:fade/>
      </p:transition>
    </mc:Choice>
    <mc:Fallback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A54EF-6AE3-BFB0-7743-D2389DACCC75}"/>
              </a:ext>
            </a:extLst>
          </p:cNvPr>
          <p:cNvSpPr txBox="1"/>
          <p:nvPr/>
        </p:nvSpPr>
        <p:spPr>
          <a:xfrm>
            <a:off x="2161310" y="81263"/>
            <a:ext cx="43595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Webpage and Mapping</a:t>
            </a:r>
          </a:p>
          <a:p>
            <a:endParaRPr lang="en-US" sz="2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Webpage</a:t>
            </a:r>
          </a:p>
          <a:p>
            <a:pPr marL="285750" marR="0" lvl="0" indent="-28575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https://deldot.gov/projects/Studies/dafb/index.shtml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Mapping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https://centuryeng.maps.arcgis.com/apps/webappviewer3d/index.html?id=ca47f7ea440448e19a75626e5be9fbc2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lvl="1" fontAlgn="b">
              <a:defRPr/>
            </a:pP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938AF-745E-8B5E-A536-8697D9260B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215"/>
          <a:stretch/>
        </p:blipFill>
        <p:spPr>
          <a:xfrm>
            <a:off x="6598590" y="1082314"/>
            <a:ext cx="5524304" cy="374699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332A57E1-5B64-F392-0207-648487903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757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0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000">
        <p:fade/>
      </p:transition>
    </mc:Choice>
    <mc:Fallback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28F2A4-7F68-F977-97AE-7516BD1D4B00}"/>
              </a:ext>
            </a:extLst>
          </p:cNvPr>
          <p:cNvSpPr txBox="1"/>
          <p:nvPr/>
        </p:nvSpPr>
        <p:spPr>
          <a:xfrm>
            <a:off x="3906516" y="117174"/>
            <a:ext cx="828548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48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Study Timeline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 Gathering 							Completed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Base Installation Tour					April 25,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First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Workshop					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May 17,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 Interviews 				August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Conflict Identification 					September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Strategies			            				September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Interactive Planning Sessions        September/October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Second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Workshop				November 2022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Final Report 			       			December 2022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1C0578-4BCC-F7FE-9850-094CF6FEF817}"/>
              </a:ext>
            </a:extLst>
          </p:cNvPr>
          <p:cNvSpPr/>
          <p:nvPr/>
        </p:nvSpPr>
        <p:spPr>
          <a:xfrm>
            <a:off x="4368334" y="3971059"/>
            <a:ext cx="7823666" cy="713509"/>
          </a:xfrm>
          <a:prstGeom prst="rect">
            <a:avLst/>
          </a:prstGeom>
          <a:solidFill>
            <a:srgbClr val="4472C4">
              <a:alpha val="1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C966D8C-750B-837B-A8FA-1AA2BFAC7397}"/>
              </a:ext>
            </a:extLst>
          </p:cNvPr>
          <p:cNvSpPr/>
          <p:nvPr/>
        </p:nvSpPr>
        <p:spPr>
          <a:xfrm>
            <a:off x="2156074" y="3971059"/>
            <a:ext cx="1911928" cy="7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 are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C415C-F2DD-AA88-A9EE-8CC6C0BEE5D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02749A92-F1A0-0BC0-DC99-5CE26FC2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75" y="454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2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5BBBF30-EDD9-8CA9-9B29-87D619A0DBE0}"/>
              </a:ext>
            </a:extLst>
          </p:cNvPr>
          <p:cNvSpPr txBox="1"/>
          <p:nvPr/>
        </p:nvSpPr>
        <p:spPr>
          <a:xfrm>
            <a:off x="7407563" y="1901061"/>
            <a:ext cx="4455676" cy="18465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Please exit this video and click on the link to access a quick questionnaire on Active Recreation possibilities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D7DEC-9472-9EFA-BA4D-216D355455E7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Questionnaire - Free education icons">
            <a:extLst>
              <a:ext uri="{FF2B5EF4-FFF2-40B4-BE49-F238E27FC236}">
                <a16:creationId xmlns:a16="http://schemas.microsoft.com/office/drawing/2014/main" id="{AECB39F1-A080-6324-736F-CCCE4516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18" y="544946"/>
            <a:ext cx="4061691" cy="40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25089-C803-A8E2-8FE8-563088EAE4B0}"/>
              </a:ext>
            </a:extLst>
          </p:cNvPr>
          <p:cNvSpPr txBox="1"/>
          <p:nvPr/>
        </p:nvSpPr>
        <p:spPr>
          <a:xfrm>
            <a:off x="4267199" y="4791006"/>
            <a:ext cx="7413623" cy="83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5" name="Slide 13">
            <a:hlinkClick r:id="" action="ppaction://media"/>
            <a:extLst>
              <a:ext uri="{FF2B5EF4-FFF2-40B4-BE49-F238E27FC236}">
                <a16:creationId xmlns:a16="http://schemas.microsoft.com/office/drawing/2014/main" id="{90A2CA1B-FCF0-424A-3F36-4B7DE8F89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89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0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952A20-21F2-F17E-82A8-44F87FDEBAD2}"/>
              </a:ext>
            </a:extLst>
          </p:cNvPr>
          <p:cNvSpPr txBox="1"/>
          <p:nvPr/>
        </p:nvSpPr>
        <p:spPr>
          <a:xfrm>
            <a:off x="4833874" y="1129985"/>
            <a:ext cx="5830072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Project Summary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Discussion of suggestions</a:t>
            </a:r>
          </a:p>
          <a:p>
            <a:pPr marL="800100" lvl="1" indent="-342900" defTabSz="914400">
              <a:lnSpc>
                <a:spcPct val="12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Pro/Cons/Compliance</a:t>
            </a:r>
          </a:p>
          <a:p>
            <a:pPr marL="800100" lvl="1" indent="-342900" defTabSz="914400">
              <a:lnSpc>
                <a:spcPct val="12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Maintenance</a:t>
            </a:r>
          </a:p>
          <a:p>
            <a:pPr marL="800100" lvl="1" indent="-342900" defTabSz="914400">
              <a:lnSpc>
                <a:spcPct val="12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Funding opportunities</a:t>
            </a:r>
          </a:p>
          <a:p>
            <a:pPr marL="800100" lvl="1" indent="-342900" defTabSz="914400">
              <a:lnSpc>
                <a:spcPct val="12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Mechanisms to implement ideas</a:t>
            </a:r>
          </a:p>
          <a:p>
            <a:pPr marL="800100" lvl="1" indent="-342900" defTabSz="914400">
              <a:lnSpc>
                <a:spcPct val="12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Prioritization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Timeline</a:t>
            </a:r>
          </a:p>
          <a:p>
            <a:pPr>
              <a:spcAft>
                <a:spcPts val="600"/>
              </a:spcAft>
            </a:pPr>
            <a:endParaRPr lang="en-US" sz="2000" b="1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79BD5-9889-022F-E030-FE1F39B8216A}"/>
              </a:ext>
            </a:extLst>
          </p:cNvPr>
          <p:cNvSpPr/>
          <p:nvPr/>
        </p:nvSpPr>
        <p:spPr>
          <a:xfrm>
            <a:off x="2032001" y="-144633"/>
            <a:ext cx="7498660" cy="1274618"/>
          </a:xfrm>
          <a:custGeom>
            <a:avLst/>
            <a:gdLst>
              <a:gd name="connsiteX0" fmla="*/ 0 w 6096000"/>
              <a:gd name="connsiteY0" fmla="*/ 0 h 6080766"/>
              <a:gd name="connsiteX1" fmla="*/ 6096000 w 6096000"/>
              <a:gd name="connsiteY1" fmla="*/ 0 h 6080766"/>
              <a:gd name="connsiteX2" fmla="*/ 6096000 w 6096000"/>
              <a:gd name="connsiteY2" fmla="*/ 6080766 h 6080766"/>
              <a:gd name="connsiteX3" fmla="*/ 0 w 6096000"/>
              <a:gd name="connsiteY3" fmla="*/ 6080766 h 6080766"/>
              <a:gd name="connsiteX4" fmla="*/ 0 w 6096000"/>
              <a:gd name="connsiteY4" fmla="*/ 0 h 6080766"/>
              <a:gd name="connsiteX0" fmla="*/ 0 w 6096000"/>
              <a:gd name="connsiteY0" fmla="*/ 0 h 6080766"/>
              <a:gd name="connsiteX1" fmla="*/ 4103915 w 6096000"/>
              <a:gd name="connsiteY1" fmla="*/ 0 h 6080766"/>
              <a:gd name="connsiteX2" fmla="*/ 6096000 w 6096000"/>
              <a:gd name="connsiteY2" fmla="*/ 6080766 h 6080766"/>
              <a:gd name="connsiteX3" fmla="*/ 0 w 6096000"/>
              <a:gd name="connsiteY3" fmla="*/ 6080766 h 6080766"/>
              <a:gd name="connsiteX4" fmla="*/ 0 w 6096000"/>
              <a:gd name="connsiteY4" fmla="*/ 0 h 6080766"/>
              <a:gd name="connsiteX0" fmla="*/ 0 w 6120493"/>
              <a:gd name="connsiteY0" fmla="*/ 0 h 6080766"/>
              <a:gd name="connsiteX1" fmla="*/ 6120493 w 6120493"/>
              <a:gd name="connsiteY1" fmla="*/ 8165 h 6080766"/>
              <a:gd name="connsiteX2" fmla="*/ 6096000 w 6120493"/>
              <a:gd name="connsiteY2" fmla="*/ 6080766 h 6080766"/>
              <a:gd name="connsiteX3" fmla="*/ 0 w 6120493"/>
              <a:gd name="connsiteY3" fmla="*/ 6080766 h 6080766"/>
              <a:gd name="connsiteX4" fmla="*/ 0 w 6120493"/>
              <a:gd name="connsiteY4" fmla="*/ 0 h 60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493" h="6080766">
                <a:moveTo>
                  <a:pt x="0" y="0"/>
                </a:moveTo>
                <a:lnTo>
                  <a:pt x="6120493" y="8165"/>
                </a:lnTo>
                <a:cubicBezTo>
                  <a:pt x="6112329" y="2032365"/>
                  <a:pt x="6104164" y="4056566"/>
                  <a:pt x="6096000" y="6080766"/>
                </a:cubicBezTo>
                <a:lnTo>
                  <a:pt x="0" y="608076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pic>
        <p:nvPicPr>
          <p:cNvPr id="11" name="Picture 2" descr="Dover C-5Ms ready for wartime mission &gt; 512th Airlift Wing &gt; Article Display">
            <a:extLst>
              <a:ext uri="{FF2B5EF4-FFF2-40B4-BE49-F238E27FC236}">
                <a16:creationId xmlns:a16="http://schemas.microsoft.com/office/drawing/2014/main" id="{0DB7250E-4E5B-6EBC-15B0-79165F3C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4403621"/>
            <a:ext cx="4387465" cy="22697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292503-17D2-A5E4-F4F8-20C498C24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0661" y="209800"/>
            <a:ext cx="2410859" cy="232277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ADB4C5-D048-6F6C-53F1-B644C3132E79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38456-B1A0-9AB6-6458-143D9EEA5E4F}"/>
              </a:ext>
            </a:extLst>
          </p:cNvPr>
          <p:cNvSpPr txBox="1"/>
          <p:nvPr/>
        </p:nvSpPr>
        <p:spPr>
          <a:xfrm>
            <a:off x="250167" y="6442502"/>
            <a:ext cx="6539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Photo courtesy of  bing.com</a:t>
            </a: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53B8123A-D7C0-F2F4-DE56-A79E562FD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1375" y="92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7000">
        <p:fade/>
      </p:transition>
    </mc:Choice>
    <mc:Fallback>
      <p:transition spd="med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B6642-AF93-0C32-FC6C-95CF7D40BCE8}"/>
              </a:ext>
            </a:extLst>
          </p:cNvPr>
          <p:cNvSpPr txBox="1"/>
          <p:nvPr/>
        </p:nvSpPr>
        <p:spPr>
          <a:xfrm>
            <a:off x="4712946" y="1492978"/>
            <a:ext cx="7584158" cy="356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Vital role in national defense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Serve as major economic engines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Examine surrounding areas of the military installation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Support DAFB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Enhance communication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Protect public and DAFB personnel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Sustaining economic vitality of the surrounding communities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4996B59-8B30-5E29-BB8E-DA06669F2015}"/>
              </a:ext>
            </a:extLst>
          </p:cNvPr>
          <p:cNvSpPr/>
          <p:nvPr/>
        </p:nvSpPr>
        <p:spPr>
          <a:xfrm>
            <a:off x="2017987" y="191134"/>
            <a:ext cx="10174014" cy="1041101"/>
          </a:xfrm>
          <a:custGeom>
            <a:avLst/>
            <a:gdLst>
              <a:gd name="connsiteX0" fmla="*/ 0 w 6096000"/>
              <a:gd name="connsiteY0" fmla="*/ 0 h 6080766"/>
              <a:gd name="connsiteX1" fmla="*/ 6096000 w 6096000"/>
              <a:gd name="connsiteY1" fmla="*/ 0 h 6080766"/>
              <a:gd name="connsiteX2" fmla="*/ 6096000 w 6096000"/>
              <a:gd name="connsiteY2" fmla="*/ 6080766 h 6080766"/>
              <a:gd name="connsiteX3" fmla="*/ 0 w 6096000"/>
              <a:gd name="connsiteY3" fmla="*/ 6080766 h 6080766"/>
              <a:gd name="connsiteX4" fmla="*/ 0 w 6096000"/>
              <a:gd name="connsiteY4" fmla="*/ 0 h 6080766"/>
              <a:gd name="connsiteX0" fmla="*/ 0 w 6096000"/>
              <a:gd name="connsiteY0" fmla="*/ 0 h 6080766"/>
              <a:gd name="connsiteX1" fmla="*/ 4103915 w 6096000"/>
              <a:gd name="connsiteY1" fmla="*/ 0 h 6080766"/>
              <a:gd name="connsiteX2" fmla="*/ 6096000 w 6096000"/>
              <a:gd name="connsiteY2" fmla="*/ 6080766 h 6080766"/>
              <a:gd name="connsiteX3" fmla="*/ 0 w 6096000"/>
              <a:gd name="connsiteY3" fmla="*/ 6080766 h 6080766"/>
              <a:gd name="connsiteX4" fmla="*/ 0 w 6096000"/>
              <a:gd name="connsiteY4" fmla="*/ 0 h 6080766"/>
              <a:gd name="connsiteX0" fmla="*/ 0 w 6120493"/>
              <a:gd name="connsiteY0" fmla="*/ 0 h 6080766"/>
              <a:gd name="connsiteX1" fmla="*/ 6120493 w 6120493"/>
              <a:gd name="connsiteY1" fmla="*/ 8165 h 6080766"/>
              <a:gd name="connsiteX2" fmla="*/ 6096000 w 6120493"/>
              <a:gd name="connsiteY2" fmla="*/ 6080766 h 6080766"/>
              <a:gd name="connsiteX3" fmla="*/ 0 w 6120493"/>
              <a:gd name="connsiteY3" fmla="*/ 6080766 h 6080766"/>
              <a:gd name="connsiteX4" fmla="*/ 0 w 6120493"/>
              <a:gd name="connsiteY4" fmla="*/ 0 h 608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493" h="6080766">
                <a:moveTo>
                  <a:pt x="0" y="0"/>
                </a:moveTo>
                <a:lnTo>
                  <a:pt x="6120493" y="8165"/>
                </a:lnTo>
                <a:cubicBezTo>
                  <a:pt x="6112329" y="2032365"/>
                  <a:pt x="6104164" y="4056566"/>
                  <a:pt x="6096000" y="6080766"/>
                </a:cubicBezTo>
                <a:lnTo>
                  <a:pt x="0" y="608076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Summary</a:t>
            </a:r>
          </a:p>
        </p:txBody>
      </p:sp>
      <p:pic>
        <p:nvPicPr>
          <p:cNvPr id="9" name="Picture 2" descr="Dover AFB Housing &amp; Information | MilitaryByOwner">
            <a:extLst>
              <a:ext uri="{FF2B5EF4-FFF2-40B4-BE49-F238E27FC236}">
                <a16:creationId xmlns:a16="http://schemas.microsoft.com/office/drawing/2014/main" id="{C8FA1C64-710F-035A-E72D-C95C3779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39" y="3195781"/>
            <a:ext cx="2789721" cy="18612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6B0716-95C8-C5AD-3E5C-92E07EFB4E1F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6DE38-C26C-01E4-C846-A650B287D789}"/>
              </a:ext>
            </a:extLst>
          </p:cNvPr>
          <p:cNvSpPr txBox="1"/>
          <p:nvPr/>
        </p:nvSpPr>
        <p:spPr>
          <a:xfrm>
            <a:off x="1365539" y="4897965"/>
            <a:ext cx="6539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Photo courtesy of  bing.com</a:t>
            </a:r>
          </a:p>
        </p:txBody>
      </p:sp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C2CD4693-FC59-A815-2EE1-A80A55C67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0575" y="97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5000">
        <p:fade/>
      </p:transition>
    </mc:Choice>
    <mc:Fallback>
      <p:transition spd="med" advClick="0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ED1CD-A848-3119-59BC-BB7357390F31}"/>
              </a:ext>
            </a:extLst>
          </p:cNvPr>
          <p:cNvSpPr txBox="1"/>
          <p:nvPr/>
        </p:nvSpPr>
        <p:spPr>
          <a:xfrm>
            <a:off x="4294909" y="538899"/>
            <a:ext cx="7306478" cy="4490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endParaRPr lang="en-US" sz="2800" dirty="0"/>
          </a:p>
          <a:p>
            <a:pPr algn="ctr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800" dirty="0"/>
              <a:t>DelDOT Administration Building</a:t>
            </a:r>
          </a:p>
          <a:p>
            <a:pPr algn="ctr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800" dirty="0"/>
              <a:t>South Entrance</a:t>
            </a:r>
          </a:p>
          <a:p>
            <a:pPr algn="ctr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800" dirty="0"/>
              <a:t>Delaware Conference Room</a:t>
            </a:r>
          </a:p>
          <a:p>
            <a:pPr lvl="1" fontAlgn="b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AC6C3-8660-D99B-3FB5-3E5B2D8CEB69}"/>
              </a:ext>
            </a:extLst>
          </p:cNvPr>
          <p:cNvSpPr txBox="1"/>
          <p:nvPr/>
        </p:nvSpPr>
        <p:spPr>
          <a:xfrm>
            <a:off x="4294909" y="65988"/>
            <a:ext cx="7107333" cy="176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INTERACTIVE PLANNING SESSIONS 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September 27th AND October 4th, 2022 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4:00 – 7:00 p.m.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AF98B-36A5-DBF9-4462-06EEBD15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277" y="1461821"/>
            <a:ext cx="2933331" cy="21934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59AB1-93B7-FF70-3946-1ACDD1517121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EEB5E-51E2-4FA2-C422-112E1B7A2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729" y="3851431"/>
            <a:ext cx="7143713" cy="239929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2050E9E6-5FA4-5E14-A427-9D8740D22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1375" y="101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520AC8-AC3A-6B51-C27F-9405613FA18F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4B0B6-DD63-A1F6-4292-4FF479A93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85"/>
          <a:stretch/>
        </p:blipFill>
        <p:spPr>
          <a:xfrm>
            <a:off x="224304" y="2133091"/>
            <a:ext cx="3865473" cy="2287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7CE83-A599-3E43-A8A8-BFBC66ECD3B0}"/>
              </a:ext>
            </a:extLst>
          </p:cNvPr>
          <p:cNvSpPr txBox="1"/>
          <p:nvPr/>
        </p:nvSpPr>
        <p:spPr>
          <a:xfrm>
            <a:off x="224304" y="4189699"/>
            <a:ext cx="6539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Photo courtesy of  bing.com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BF878-6DAF-62B4-671F-F5DAD68A06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45" r="17548"/>
          <a:stretch/>
        </p:blipFill>
        <p:spPr>
          <a:xfrm>
            <a:off x="4618182" y="73888"/>
            <a:ext cx="7573818" cy="640584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51D2965-90D7-D4F7-25F6-5FCC11DB7BC7}"/>
              </a:ext>
            </a:extLst>
          </p:cNvPr>
          <p:cNvSpPr/>
          <p:nvPr/>
        </p:nvSpPr>
        <p:spPr>
          <a:xfrm rot="2426693">
            <a:off x="4537052" y="1311393"/>
            <a:ext cx="7736078" cy="4235214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D706BD89-4F4F-8A64-57D4-43A59FF7E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3575" y="82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7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8000">
        <p:fade/>
      </p:transition>
    </mc:Choice>
    <mc:Fallback>
      <p:transition spd="med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2C57-26F2-9094-0F58-C782F12F6C69}"/>
              </a:ext>
            </a:extLst>
          </p:cNvPr>
          <p:cNvSpPr txBox="1"/>
          <p:nvPr/>
        </p:nvSpPr>
        <p:spPr>
          <a:xfrm>
            <a:off x="2047874" y="0"/>
            <a:ext cx="1014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Active Recreation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D24DF-D71E-0300-2720-63326B96502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1E8F5-FDF1-7420-8DA5-DA780C1A1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" y="523220"/>
            <a:ext cx="7983248" cy="5854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2059E5-663C-6E5B-7CC8-E1D9A5CD04B1}"/>
              </a:ext>
            </a:extLst>
          </p:cNvPr>
          <p:cNvSpPr txBox="1"/>
          <p:nvPr/>
        </p:nvSpPr>
        <p:spPr>
          <a:xfrm>
            <a:off x="8163612" y="2589172"/>
            <a:ext cx="4028387" cy="203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Pros/Cons/Compliance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Maintenance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Funding opportunities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Mechanisms to implement ideas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Prioritization</a:t>
            </a: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528E225E-0F72-BCC4-1546-A2C02532C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0575" y="73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6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7000">
        <p:fade/>
      </p:transition>
    </mc:Choice>
    <mc:Fallback>
      <p:transition spd="med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2C57-26F2-9094-0F58-C782F12F6C69}"/>
              </a:ext>
            </a:extLst>
          </p:cNvPr>
          <p:cNvSpPr txBox="1"/>
          <p:nvPr/>
        </p:nvSpPr>
        <p:spPr>
          <a:xfrm>
            <a:off x="2038350" y="0"/>
            <a:ext cx="1015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Passive Recreation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D24DF-D71E-0300-2720-63326B96502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E891C-EB27-EBC3-2012-0124DBBA0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4" y="610977"/>
            <a:ext cx="9599323" cy="578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62F84-498E-96E6-5780-FCBCA405B984}"/>
              </a:ext>
            </a:extLst>
          </p:cNvPr>
          <p:cNvSpPr txBox="1"/>
          <p:nvPr/>
        </p:nvSpPr>
        <p:spPr>
          <a:xfrm>
            <a:off x="9860437" y="2589172"/>
            <a:ext cx="2331562" cy="3097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Pros/Cons/</a:t>
            </a:r>
          </a:p>
          <a:p>
            <a:pPr marL="0" lvl="1"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Compliance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Maintenance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Funding opportunities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Mechanisms to implement ideas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Prioritization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4C461954-C79D-99C4-DF0C-66F940663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94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3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9000">
        <p:fade/>
      </p:transition>
    </mc:Choice>
    <mc:Fallback>
      <p:transition spd="med" advClick="0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2C57-26F2-9094-0F58-C782F12F6C69}"/>
              </a:ext>
            </a:extLst>
          </p:cNvPr>
          <p:cNvSpPr txBox="1"/>
          <p:nvPr/>
        </p:nvSpPr>
        <p:spPr>
          <a:xfrm>
            <a:off x="2011680" y="0"/>
            <a:ext cx="10180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Conservation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D24DF-D71E-0300-2720-63326B96502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B721C-40EE-7245-F942-897ED1F9F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8" y="642876"/>
            <a:ext cx="8496300" cy="5726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BDCB5-3A3E-9DCD-CD2C-0DA9E89C1614}"/>
              </a:ext>
            </a:extLst>
          </p:cNvPr>
          <p:cNvSpPr txBox="1"/>
          <p:nvPr/>
        </p:nvSpPr>
        <p:spPr>
          <a:xfrm>
            <a:off x="9096865" y="2589172"/>
            <a:ext cx="3095133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Pros/Cons/Compliance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Maintenance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Funding opportunities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Mechanisms to implement ideas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Prioritization</a:t>
            </a:r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E8D79957-6468-8E45-A305-947501CCD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642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8000">
        <p:fade/>
      </p:transition>
    </mc:Choice>
    <mc:Fallback>
      <p:transition spd="med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2C57-26F2-9094-0F58-C782F12F6C69}"/>
              </a:ext>
            </a:extLst>
          </p:cNvPr>
          <p:cNvSpPr txBox="1"/>
          <p:nvPr/>
        </p:nvSpPr>
        <p:spPr>
          <a:xfrm>
            <a:off x="2011680" y="0"/>
            <a:ext cx="101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Economic Growth and Industry Opportunities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D24DF-D71E-0300-2720-63326B965026}"/>
              </a:ext>
            </a:extLst>
          </p:cNvPr>
          <p:cNvSpPr txBox="1"/>
          <p:nvPr/>
        </p:nvSpPr>
        <p:spPr>
          <a:xfrm>
            <a:off x="6961695" y="648866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https://deldot.gov/projects/Studies/dafb/index.shtml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A6D27-9D4B-49B4-2F99-5C1C1AE34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2" y="590550"/>
            <a:ext cx="7981950" cy="567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46605-E42D-4AC7-E136-44AAA641E62E}"/>
              </a:ext>
            </a:extLst>
          </p:cNvPr>
          <p:cNvSpPr txBox="1"/>
          <p:nvPr/>
        </p:nvSpPr>
        <p:spPr>
          <a:xfrm>
            <a:off x="8427563" y="2589172"/>
            <a:ext cx="3764436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Pros/Cons/Compliance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Maintenance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Funding opportunities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Mechanisms to implement ideas</a:t>
            </a:r>
          </a:p>
          <a:p>
            <a:pPr marL="3429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Prioritization</a:t>
            </a:r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35C7B209-918D-D552-D84E-DE7C6F4AE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8909" y="59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2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1328</TotalTime>
  <Words>513</Words>
  <Application>Microsoft Office PowerPoint</Application>
  <PresentationFormat>Widescreen</PresentationFormat>
  <Paragraphs>95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Times New Roman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Marichic-Goudy</dc:creator>
  <cp:lastModifiedBy>Drew Boyce</cp:lastModifiedBy>
  <cp:revision>65</cp:revision>
  <cp:lastPrinted>2021-08-30T16:22:46Z</cp:lastPrinted>
  <dcterms:created xsi:type="dcterms:W3CDTF">2021-02-04T13:21:39Z</dcterms:created>
  <dcterms:modified xsi:type="dcterms:W3CDTF">2022-10-04T04:38:38Z</dcterms:modified>
</cp:coreProperties>
</file>